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5" autoAdjust="0"/>
    <p:restoredTop sz="94660"/>
  </p:normalViewPr>
  <p:slideViewPr>
    <p:cSldViewPr snapToGrid="0">
      <p:cViewPr varScale="1">
        <p:scale>
          <a:sx n="102" d="100"/>
          <a:sy n="102" d="100"/>
        </p:scale>
        <p:origin x="120"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C54D-9033-843C-EBB7-A8B722856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48C36E-D437-8AAF-A896-06C6935AE7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F753F2-1F7E-BD7B-9865-1614EB2A7041}"/>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77388FC2-D25A-CDAD-FA87-ECE163BF6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E9796-6292-40A7-539F-B37F2EBACB9E}"/>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34790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6A54-A6DD-B4A4-A906-19F0B152F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00C8AC-5D26-B2E4-7CBE-232965ED1B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29071-3E55-CE96-2F78-8574278E8A43}"/>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C020FB56-92DD-AA24-25EF-0F25C76742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A792C-EB69-D0CD-D7CB-80BF8F1CE3BF}"/>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307876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DDE4DF-6284-59A0-29C5-80360A7473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03DE59-FA61-56B2-7912-011B3DD70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675B1-0807-EF44-B593-358C4BFBFA75}"/>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CF614A9E-04D1-72FE-8689-156017A7E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FCB58-F98C-2662-0C4F-AE932829D91E}"/>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311057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4143D-017D-810C-EE43-924051DD67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8157EC-61AF-2DFC-85BE-6BFE090A35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BACBD-8F27-E1F9-497F-7DBE6949E86E}"/>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29DE6B7B-780A-6C5F-48FC-B62CEAE81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5934F-4E9B-4ACE-E7F3-EC37B80A1A0A}"/>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109583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B2D8-63B9-8455-E5CD-11B4B5E697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9CA115-F52E-0831-4D4B-CAB2A23CCA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9425A2-5FF4-F8EA-0525-5FC97949E362}"/>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B8A0F7E9-3C2A-79F7-6658-9485C6049F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984E31-4DBD-8C21-48C2-EED1692B3B2A}"/>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132002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FD7C-F6DB-8876-AB87-BC48347BB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EF417E-8D82-9A07-A378-3ADDB595E4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E59D4B-F0AC-F352-6638-597CD2AE6A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B53FB4-F0DF-482A-5E9B-9A5EC4CB9208}"/>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6" name="Footer Placeholder 5">
            <a:extLst>
              <a:ext uri="{FF2B5EF4-FFF2-40B4-BE49-F238E27FC236}">
                <a16:creationId xmlns:a16="http://schemas.microsoft.com/office/drawing/2014/main" id="{8CF1826F-8D5B-C1BA-2E46-444D0ADC5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32B759-A3EF-545D-6943-A9FDD0C71032}"/>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246845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ADF-5C16-A7BA-A781-A3D5D50DD8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721208-AE8E-9155-85E7-E35C094F4C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3A1C6-18CB-F8B7-7137-E5ADB82CF8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6E9A6-FAC9-3212-F136-9CB436222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BAFD1-CC9E-E553-E65C-C956E44301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23A79B-0060-A135-281A-28FC72280AD0}"/>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8" name="Footer Placeholder 7">
            <a:extLst>
              <a:ext uri="{FF2B5EF4-FFF2-40B4-BE49-F238E27FC236}">
                <a16:creationId xmlns:a16="http://schemas.microsoft.com/office/drawing/2014/main" id="{7A4D74CC-3871-98D2-12A9-1EA675FF14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8CE546-388D-F8EA-0E9A-6336CEAB68F4}"/>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363415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9E1E-4DEE-3409-EA67-087D6A30F7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9301D6-E31D-C2DB-3CEF-D9C1EA9F5EE6}"/>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4" name="Footer Placeholder 3">
            <a:extLst>
              <a:ext uri="{FF2B5EF4-FFF2-40B4-BE49-F238E27FC236}">
                <a16:creationId xmlns:a16="http://schemas.microsoft.com/office/drawing/2014/main" id="{468C7E65-7D57-7854-D537-D28D4542A2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7D56-8399-5131-5ED5-6771A6411CAA}"/>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110396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8A3AF4-7487-923E-267E-B0E2F3B8B981}"/>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3" name="Footer Placeholder 2">
            <a:extLst>
              <a:ext uri="{FF2B5EF4-FFF2-40B4-BE49-F238E27FC236}">
                <a16:creationId xmlns:a16="http://schemas.microsoft.com/office/drawing/2014/main" id="{723CB542-9FA3-F947-681F-9D5EFEBCE7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3D4C5F-BC2F-814E-012C-491969FB11FB}"/>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88403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F229-3EE0-C714-40C5-7F702E2CD5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07F6C1-F93A-6238-008C-9873F1004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C23AC5-4510-836F-1092-BE0879CCE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74A30-9F41-A468-43A4-D32DC4AA5491}"/>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6" name="Footer Placeholder 5">
            <a:extLst>
              <a:ext uri="{FF2B5EF4-FFF2-40B4-BE49-F238E27FC236}">
                <a16:creationId xmlns:a16="http://schemas.microsoft.com/office/drawing/2014/main" id="{52840545-3744-615A-3507-6BC0A6EAFB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59C98-48E7-B5D9-067D-4C2CFCA1F604}"/>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421373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CCC4-B8CC-17BC-D57C-EB6AFD015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46AE72-DC06-20D9-ABE5-25FE103A9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1FB6DD-6619-C415-9CBC-A3E74075B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A9B525-1449-8AFC-E2C6-648F24078563}"/>
              </a:ext>
            </a:extLst>
          </p:cNvPr>
          <p:cNvSpPr>
            <a:spLocks noGrp="1"/>
          </p:cNvSpPr>
          <p:nvPr>
            <p:ph type="dt" sz="half" idx="10"/>
          </p:nvPr>
        </p:nvSpPr>
        <p:spPr/>
        <p:txBody>
          <a:bodyPr/>
          <a:lstStyle/>
          <a:p>
            <a:fld id="{CF4DC99D-37F7-46EF-A927-516A159FF72E}" type="datetimeFigureOut">
              <a:rPr lang="en-US" smtClean="0"/>
              <a:t>9/26/2022</a:t>
            </a:fld>
            <a:endParaRPr lang="en-US"/>
          </a:p>
        </p:txBody>
      </p:sp>
      <p:sp>
        <p:nvSpPr>
          <p:cNvPr id="6" name="Footer Placeholder 5">
            <a:extLst>
              <a:ext uri="{FF2B5EF4-FFF2-40B4-BE49-F238E27FC236}">
                <a16:creationId xmlns:a16="http://schemas.microsoft.com/office/drawing/2014/main" id="{171CD853-06C1-B938-2B9C-3FD4E6DF1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CD9DFA-B918-6415-464A-94F5C6F54023}"/>
              </a:ext>
            </a:extLst>
          </p:cNvPr>
          <p:cNvSpPr>
            <a:spLocks noGrp="1"/>
          </p:cNvSpPr>
          <p:nvPr>
            <p:ph type="sldNum" sz="quarter" idx="12"/>
          </p:nvPr>
        </p:nvSpPr>
        <p:spPr/>
        <p:txBody>
          <a:bodyPr/>
          <a:lstStyle/>
          <a:p>
            <a:fld id="{486E353D-AE64-4471-8F75-DBC7A9F25B16}" type="slidenum">
              <a:rPr lang="en-US" smtClean="0"/>
              <a:t>‹#›</a:t>
            </a:fld>
            <a:endParaRPr lang="en-US"/>
          </a:p>
        </p:txBody>
      </p:sp>
    </p:spTree>
    <p:extLst>
      <p:ext uri="{BB962C8B-B14F-4D97-AF65-F5344CB8AC3E}">
        <p14:creationId xmlns:p14="http://schemas.microsoft.com/office/powerpoint/2010/main" val="208166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6E28DF-B2BD-AE47-919C-078787259B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67CB5F-FAA2-AE97-2A31-E4135758E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8AE7D-6ACB-4462-6FEB-0AD1364480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DC99D-37F7-46EF-A927-516A159FF72E}" type="datetimeFigureOut">
              <a:rPr lang="en-US" smtClean="0"/>
              <a:t>9/26/2022</a:t>
            </a:fld>
            <a:endParaRPr lang="en-US"/>
          </a:p>
        </p:txBody>
      </p:sp>
      <p:sp>
        <p:nvSpPr>
          <p:cNvPr id="5" name="Footer Placeholder 4">
            <a:extLst>
              <a:ext uri="{FF2B5EF4-FFF2-40B4-BE49-F238E27FC236}">
                <a16:creationId xmlns:a16="http://schemas.microsoft.com/office/drawing/2014/main" id="{E393B496-17A6-59CF-5CCA-51EF9BC55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844556-97C7-D6F5-21B3-C0C1F3C699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E353D-AE64-4471-8F75-DBC7A9F25B16}" type="slidenum">
              <a:rPr lang="en-US" smtClean="0"/>
              <a:t>‹#›</a:t>
            </a:fld>
            <a:endParaRPr lang="en-US"/>
          </a:p>
        </p:txBody>
      </p:sp>
    </p:spTree>
    <p:extLst>
      <p:ext uri="{BB962C8B-B14F-4D97-AF65-F5344CB8AC3E}">
        <p14:creationId xmlns:p14="http://schemas.microsoft.com/office/powerpoint/2010/main" val="68468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e.wikipedia.org/wiki/Liste_der_999_Frauen_des_Heritage_Floor/Sacajawea" TargetMode="External"/><Relationship Id="rId3" Type="http://schemas.openxmlformats.org/officeDocument/2006/relationships/hyperlink" Target="http://commons.wikimedia.org/wiki/File:James_Edward_Oglethorpe_gravure.jpg" TargetMode="External"/><Relationship Id="rId7"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ommons.wikimedia.org/wiki/Category:Tomochichi" TargetMode="External"/><Relationship Id="rId5" Type="http://schemas.openxmlformats.org/officeDocument/2006/relationships/image" Target="../media/image2.png"/><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7C8B-20F8-5B6C-9DE0-36DB4160B006}"/>
              </a:ext>
            </a:extLst>
          </p:cNvPr>
          <p:cNvSpPr>
            <a:spLocks noGrp="1"/>
          </p:cNvSpPr>
          <p:nvPr>
            <p:ph type="ctrTitle"/>
          </p:nvPr>
        </p:nvSpPr>
        <p:spPr/>
        <p:txBody>
          <a:bodyPr>
            <a:normAutofit fontScale="90000"/>
          </a:bodyPr>
          <a:lstStyle/>
          <a:p>
            <a:r>
              <a:rPr lang="en-US" dirty="0"/>
              <a:t>3 Important People Colonization of Georgia</a:t>
            </a:r>
            <a:br>
              <a:rPr lang="en-US" dirty="0"/>
            </a:br>
            <a:r>
              <a:rPr lang="en-US" dirty="0"/>
              <a:t>5’w Assignment</a:t>
            </a:r>
          </a:p>
        </p:txBody>
      </p:sp>
      <p:sp>
        <p:nvSpPr>
          <p:cNvPr id="3" name="Subtitle 2">
            <a:extLst>
              <a:ext uri="{FF2B5EF4-FFF2-40B4-BE49-F238E27FC236}">
                <a16:creationId xmlns:a16="http://schemas.microsoft.com/office/drawing/2014/main" id="{5CD754DD-F73C-CC7D-6A6C-AF5D96684520}"/>
              </a:ext>
            </a:extLst>
          </p:cNvPr>
          <p:cNvSpPr>
            <a:spLocks noGrp="1"/>
          </p:cNvSpPr>
          <p:nvPr>
            <p:ph type="subTitle" idx="1"/>
          </p:nvPr>
        </p:nvSpPr>
        <p:spPr/>
        <p:txBody>
          <a:bodyPr/>
          <a:lstStyle/>
          <a:p>
            <a:r>
              <a:rPr lang="en-US" dirty="0"/>
              <a:t>`</a:t>
            </a:r>
          </a:p>
        </p:txBody>
      </p:sp>
      <p:pic>
        <p:nvPicPr>
          <p:cNvPr id="5" name="Picture 4" descr="A close-up of a person&#10;&#10;Description automatically generated with medium confidence">
            <a:extLst>
              <a:ext uri="{FF2B5EF4-FFF2-40B4-BE49-F238E27FC236}">
                <a16:creationId xmlns:a16="http://schemas.microsoft.com/office/drawing/2014/main" id="{40D7C5F7-A868-7629-F1F9-B8EE15337F0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05002" y="3909885"/>
            <a:ext cx="1652016" cy="1825752"/>
          </a:xfrm>
          <a:prstGeom prst="rect">
            <a:avLst/>
          </a:prstGeom>
        </p:spPr>
      </p:pic>
      <p:sp>
        <p:nvSpPr>
          <p:cNvPr id="6" name="TextBox 5">
            <a:extLst>
              <a:ext uri="{FF2B5EF4-FFF2-40B4-BE49-F238E27FC236}">
                <a16:creationId xmlns:a16="http://schemas.microsoft.com/office/drawing/2014/main" id="{BC17D935-7E16-3C74-E44F-248B8B80C8A7}"/>
              </a:ext>
            </a:extLst>
          </p:cNvPr>
          <p:cNvSpPr txBox="1"/>
          <p:nvPr/>
        </p:nvSpPr>
        <p:spPr>
          <a:xfrm>
            <a:off x="1405002" y="5735637"/>
            <a:ext cx="1652016" cy="369332"/>
          </a:xfrm>
          <a:prstGeom prst="rect">
            <a:avLst/>
          </a:prstGeom>
          <a:noFill/>
        </p:spPr>
        <p:txBody>
          <a:bodyPr wrap="square" rtlCol="0">
            <a:spAutoFit/>
          </a:bodyPr>
          <a:lstStyle/>
          <a:p>
            <a:r>
              <a:rPr lang="en-US" sz="900">
                <a:hlinkClick r:id="rId3" tooltip="http://commons.wikimedia.org/wiki/File:James_Edward_Oglethorpe_gravure.jpg"/>
              </a:rPr>
              <a:t>This Photo</a:t>
            </a:r>
            <a:r>
              <a:rPr lang="en-US" sz="900"/>
              <a:t> by Unknown Author is licensed under </a:t>
            </a:r>
            <a:r>
              <a:rPr lang="en-US" sz="900">
                <a:hlinkClick r:id="rId4" tooltip="https://creativecommons.org/licenses/by-sa/3.0/"/>
              </a:rPr>
              <a:t>CC BY-SA</a:t>
            </a:r>
            <a:endParaRPr lang="en-US" sz="900"/>
          </a:p>
        </p:txBody>
      </p:sp>
      <p:pic>
        <p:nvPicPr>
          <p:cNvPr id="8" name="Picture 7" descr="A picture containing text, person, posing&#10;&#10;Description automatically generated">
            <a:extLst>
              <a:ext uri="{FF2B5EF4-FFF2-40B4-BE49-F238E27FC236}">
                <a16:creationId xmlns:a16="http://schemas.microsoft.com/office/drawing/2014/main" id="{03716EA9-CDBE-D151-B8CE-B13DEB8ED47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286375" y="3671740"/>
            <a:ext cx="1619250" cy="2286000"/>
          </a:xfrm>
          <a:prstGeom prst="rect">
            <a:avLst/>
          </a:prstGeom>
        </p:spPr>
      </p:pic>
      <p:sp>
        <p:nvSpPr>
          <p:cNvPr id="9" name="TextBox 8">
            <a:extLst>
              <a:ext uri="{FF2B5EF4-FFF2-40B4-BE49-F238E27FC236}">
                <a16:creationId xmlns:a16="http://schemas.microsoft.com/office/drawing/2014/main" id="{DB75B88B-E550-57C5-CEBC-DF8ABF5A65D4}"/>
              </a:ext>
            </a:extLst>
          </p:cNvPr>
          <p:cNvSpPr txBox="1"/>
          <p:nvPr/>
        </p:nvSpPr>
        <p:spPr>
          <a:xfrm>
            <a:off x="5286375" y="5957740"/>
            <a:ext cx="1619250" cy="507831"/>
          </a:xfrm>
          <a:prstGeom prst="rect">
            <a:avLst/>
          </a:prstGeom>
          <a:noFill/>
        </p:spPr>
        <p:txBody>
          <a:bodyPr wrap="square" rtlCol="0">
            <a:spAutoFit/>
          </a:bodyPr>
          <a:lstStyle/>
          <a:p>
            <a:r>
              <a:rPr lang="en-US" sz="900">
                <a:hlinkClick r:id="rId6" tooltip="https://commons.wikimedia.org/wiki/Category:Tomochichi"/>
              </a:rPr>
              <a:t>This Photo</a:t>
            </a:r>
            <a:r>
              <a:rPr lang="en-US" sz="900"/>
              <a:t> by Unknown Author is licensed under </a:t>
            </a:r>
            <a:r>
              <a:rPr lang="en-US" sz="900">
                <a:hlinkClick r:id="rId4" tooltip="https://creativecommons.org/licenses/by-sa/3.0/"/>
              </a:rPr>
              <a:t>CC BY-SA</a:t>
            </a:r>
            <a:endParaRPr lang="en-US" sz="900"/>
          </a:p>
        </p:txBody>
      </p:sp>
      <p:pic>
        <p:nvPicPr>
          <p:cNvPr id="11" name="Picture 10" descr="A person with long hair&#10;&#10;Description automatically generated with medium confidence">
            <a:extLst>
              <a:ext uri="{FF2B5EF4-FFF2-40B4-BE49-F238E27FC236}">
                <a16:creationId xmlns:a16="http://schemas.microsoft.com/office/drawing/2014/main" id="{E7612C4E-A8E0-B466-3246-8B078A9CF42E}"/>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134982" y="3602038"/>
            <a:ext cx="1913860" cy="2286000"/>
          </a:xfrm>
          <a:prstGeom prst="rect">
            <a:avLst/>
          </a:prstGeom>
        </p:spPr>
      </p:pic>
      <p:sp>
        <p:nvSpPr>
          <p:cNvPr id="12" name="TextBox 11">
            <a:extLst>
              <a:ext uri="{FF2B5EF4-FFF2-40B4-BE49-F238E27FC236}">
                <a16:creationId xmlns:a16="http://schemas.microsoft.com/office/drawing/2014/main" id="{07C6C2CE-F1DB-B5F2-6E7E-F7D7E276E81F}"/>
              </a:ext>
            </a:extLst>
          </p:cNvPr>
          <p:cNvSpPr txBox="1"/>
          <p:nvPr/>
        </p:nvSpPr>
        <p:spPr>
          <a:xfrm>
            <a:off x="9352802" y="5948162"/>
            <a:ext cx="1696039" cy="369332"/>
          </a:xfrm>
          <a:prstGeom prst="rect">
            <a:avLst/>
          </a:prstGeom>
          <a:noFill/>
        </p:spPr>
        <p:txBody>
          <a:bodyPr wrap="square" rtlCol="0">
            <a:spAutoFit/>
          </a:bodyPr>
          <a:lstStyle/>
          <a:p>
            <a:r>
              <a:rPr lang="en-US" sz="900">
                <a:hlinkClick r:id="rId8" tooltip="https://de.wikipedia.org/wiki/Liste_der_999_Frauen_des_Heritage_Floor/Sacajawea"/>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97231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A6A3D-2FF4-0644-4D1E-0942620D07A9}"/>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8A1E5108-5FF0-6E7D-FE21-1FBE3F528080}"/>
              </a:ext>
            </a:extLst>
          </p:cNvPr>
          <p:cNvSpPr>
            <a:spLocks noGrp="1"/>
          </p:cNvSpPr>
          <p:nvPr>
            <p:ph idx="1"/>
          </p:nvPr>
        </p:nvSpPr>
        <p:spPr>
          <a:xfrm>
            <a:off x="838200" y="1420238"/>
            <a:ext cx="10515600" cy="6319265"/>
          </a:xfrm>
        </p:spPr>
        <p:txBody>
          <a:bodyPr/>
          <a:lstStyle/>
          <a:p>
            <a:r>
              <a:rPr lang="en-US" dirty="0"/>
              <a:t>Today, your assignment is to create one of the following</a:t>
            </a:r>
          </a:p>
          <a:p>
            <a:r>
              <a:rPr lang="en-US" sz="1600" dirty="0">
                <a:solidFill>
                  <a:srgbClr val="0070C0"/>
                </a:solidFill>
              </a:rPr>
              <a:t>Magazine				</a:t>
            </a:r>
          </a:p>
          <a:p>
            <a:r>
              <a:rPr lang="en-US" sz="1600" dirty="0">
                <a:solidFill>
                  <a:srgbClr val="0070C0"/>
                </a:solidFill>
              </a:rPr>
              <a:t>Foldable</a:t>
            </a:r>
          </a:p>
          <a:p>
            <a:r>
              <a:rPr lang="en-US" sz="1600" dirty="0">
                <a:solidFill>
                  <a:srgbClr val="0070C0"/>
                </a:solidFill>
              </a:rPr>
              <a:t>Power Point</a:t>
            </a:r>
          </a:p>
          <a:p>
            <a:r>
              <a:rPr lang="en-US" sz="1600" dirty="0">
                <a:solidFill>
                  <a:srgbClr val="0070C0"/>
                </a:solidFill>
              </a:rPr>
              <a:t>Political Cartoon</a:t>
            </a:r>
          </a:p>
          <a:p>
            <a:r>
              <a:rPr lang="en-US" sz="1600" dirty="0">
                <a:solidFill>
                  <a:srgbClr val="0070C0"/>
                </a:solidFill>
              </a:rPr>
              <a:t>Bumper stickers</a:t>
            </a:r>
          </a:p>
          <a:p>
            <a:r>
              <a:rPr lang="en-US" sz="1600" dirty="0">
                <a:solidFill>
                  <a:srgbClr val="0070C0"/>
                </a:solidFill>
              </a:rPr>
              <a:t>Diary </a:t>
            </a:r>
          </a:p>
          <a:p>
            <a:r>
              <a:rPr lang="en-US" sz="1600" dirty="0">
                <a:solidFill>
                  <a:srgbClr val="0070C0"/>
                </a:solidFill>
              </a:rPr>
              <a:t>Poster</a:t>
            </a:r>
          </a:p>
          <a:p>
            <a:pPr marL="0" indent="0">
              <a:buNone/>
            </a:pPr>
            <a:r>
              <a:rPr lang="en-US" sz="2400" dirty="0"/>
              <a:t>You will read about the 3 important people and then describe the 5 W’s</a:t>
            </a:r>
            <a:br>
              <a:rPr lang="en-US" sz="2400" dirty="0"/>
            </a:br>
            <a:r>
              <a:rPr lang="en-US" sz="2400" dirty="0"/>
              <a:t>Who?- Who is the person?</a:t>
            </a:r>
          </a:p>
          <a:p>
            <a:pPr marL="0" indent="0">
              <a:buNone/>
            </a:pPr>
            <a:r>
              <a:rPr lang="en-US" sz="2400" dirty="0"/>
              <a:t>What? What did they do?</a:t>
            </a:r>
          </a:p>
          <a:p>
            <a:pPr marL="0" indent="0">
              <a:buNone/>
            </a:pPr>
            <a:r>
              <a:rPr lang="en-US" sz="2400" dirty="0"/>
              <a:t>When? When did they live?</a:t>
            </a:r>
          </a:p>
          <a:p>
            <a:pPr marL="0" indent="0">
              <a:buNone/>
            </a:pPr>
            <a:r>
              <a:rPr lang="en-US" sz="2400" dirty="0">
                <a:solidFill>
                  <a:srgbClr val="FF0000"/>
                </a:solidFill>
              </a:rPr>
              <a:t>WHY? WHY ARE THEY IMPORTANT!</a:t>
            </a:r>
          </a:p>
          <a:p>
            <a:pPr marL="0" indent="0">
              <a:buNone/>
            </a:pPr>
            <a:r>
              <a:rPr lang="en-US" sz="2400" dirty="0"/>
              <a:t>Include one picture per person and </a:t>
            </a:r>
            <a:r>
              <a:rPr lang="en-US" sz="2400" dirty="0">
                <a:solidFill>
                  <a:srgbClr val="FF0000"/>
                </a:solidFill>
              </a:rPr>
              <a:t>ONE</a:t>
            </a:r>
            <a:r>
              <a:rPr lang="en-US" sz="2400" dirty="0"/>
              <a:t> Slide/page About Savannah</a:t>
            </a:r>
          </a:p>
          <a:p>
            <a:pPr marL="0" indent="0">
              <a:buNone/>
            </a:pPr>
            <a:endParaRPr lang="en-US" dirty="0"/>
          </a:p>
        </p:txBody>
      </p:sp>
    </p:spTree>
    <p:extLst>
      <p:ext uri="{BB962C8B-B14F-4D97-AF65-F5344CB8AC3E}">
        <p14:creationId xmlns:p14="http://schemas.microsoft.com/office/powerpoint/2010/main" val="24971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BE5E-E96C-3DB9-35B9-2DF04440221E}"/>
              </a:ext>
            </a:extLst>
          </p:cNvPr>
          <p:cNvSpPr>
            <a:spLocks noGrp="1"/>
          </p:cNvSpPr>
          <p:nvPr>
            <p:ph type="title"/>
          </p:nvPr>
        </p:nvSpPr>
        <p:spPr/>
        <p:txBody>
          <a:bodyPr/>
          <a:lstStyle/>
          <a:p>
            <a:r>
              <a:rPr lang="en-US" dirty="0"/>
              <a:t>James Oglethorpe </a:t>
            </a:r>
          </a:p>
        </p:txBody>
      </p:sp>
      <p:sp>
        <p:nvSpPr>
          <p:cNvPr id="3" name="Content Placeholder 2">
            <a:extLst>
              <a:ext uri="{FF2B5EF4-FFF2-40B4-BE49-F238E27FC236}">
                <a16:creationId xmlns:a16="http://schemas.microsoft.com/office/drawing/2014/main" id="{68B613BA-DD77-75E3-4119-83FF8EDFBD4C}"/>
              </a:ext>
            </a:extLst>
          </p:cNvPr>
          <p:cNvSpPr>
            <a:spLocks noGrp="1"/>
          </p:cNvSpPr>
          <p:nvPr>
            <p:ph idx="1"/>
          </p:nvPr>
        </p:nvSpPr>
        <p:spPr/>
        <p:txBody>
          <a:bodyPr>
            <a:normAutofit fontScale="92500" lnSpcReduction="10000"/>
          </a:bodyPr>
          <a:lstStyle/>
          <a:p>
            <a:pPr marL="1828800" marR="0" indent="45720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James Oglethorpe-LEADER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James Edward Oglethorpe (1696-1785) is often given credit as the “founder” and “first governor” of Georgia. He is portrayed as a man who was so upset about the treatment of Britain’s debtors (poor people) that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he established a colony for the “worthy poor;” helping those released from debtors’ prison start a new life in Georgia</a:t>
            </a:r>
            <a:r>
              <a:rPr lang="en-US" sz="1800" dirty="0">
                <a:effectLst/>
                <a:latin typeface="Calibri" panose="020F0502020204030204" pitchFamily="34" charset="0"/>
                <a:ea typeface="Calibri" panose="020F0502020204030204" pitchFamily="34" charset="0"/>
                <a:cs typeface="Times New Roman" panose="02020603050405020304" pitchFamily="18" charset="0"/>
              </a:rPr>
              <a:t>. While this myth is historically inaccurate, (FALSE) it should be understood that Oglethorpe did play an important role in the establishment of Georgia and served as its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unofficial leader during the colony’s early years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Oglethorpe lobbied to create a new colony and eventually he, along with 20 other Trustees, was granted a charter to establish Georgia.</a:t>
            </a:r>
            <a:r>
              <a:rPr lang="en-US" sz="1800" dirty="0">
                <a:effectLst/>
                <a:latin typeface="Calibri" panose="020F0502020204030204" pitchFamily="34" charset="0"/>
                <a:ea typeface="Calibri" panose="020F0502020204030204" pitchFamily="34" charset="0"/>
                <a:cs typeface="Times New Roman" panose="02020603050405020304" pitchFamily="18" charset="0"/>
              </a:rPr>
              <a:t> Today, Oglethorpe gets more credit in the creation of Georgia because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he was the only trustee to travel to the new colony</a:t>
            </a:r>
            <a:r>
              <a:rPr lang="en-US" sz="1800" dirty="0">
                <a:effectLst/>
                <a:latin typeface="Calibri" panose="020F0502020204030204" pitchFamily="34" charset="0"/>
                <a:ea typeface="Calibri" panose="020F0502020204030204" pitchFamily="34" charset="0"/>
                <a:cs typeface="Times New Roman" panose="02020603050405020304" pitchFamily="18" charset="0"/>
              </a:rPr>
              <a:t>. Oglethorpe took on the roles of both military and civilian leader of the colony, and in many cases acted against the policies of the trustees. </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During his time in Georgia,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Oglethorpe befriended Native Americans,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u="sng"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a Native American Chief and Mary Musgrove, a translator, allowed groups of Jewish, Scottish, and German immigrants to settle in the colony</a:t>
            </a:r>
            <a:r>
              <a:rPr lang="en-US" sz="1800" dirty="0">
                <a:effectLst/>
                <a:latin typeface="Calibri" panose="020F0502020204030204" pitchFamily="34" charset="0"/>
                <a:ea typeface="Calibri" panose="020F0502020204030204" pitchFamily="34" charset="0"/>
                <a:cs typeface="Times New Roman" panose="02020603050405020304" pitchFamily="18" charset="0"/>
              </a:rPr>
              <a:t>, created the towns of Savannah and Fredericka, and fought the Spanish on three separate occasions. Oglethorpe left Georgia in 1743, never to return. Nonetheless, Oglethorpe was alive to witness the colony he “created” break away from England and become part of the United States of America.</a:t>
            </a:r>
          </a:p>
          <a:p>
            <a:endParaRPr lang="en-US" dirty="0"/>
          </a:p>
        </p:txBody>
      </p:sp>
    </p:spTree>
    <p:extLst>
      <p:ext uri="{BB962C8B-B14F-4D97-AF65-F5344CB8AC3E}">
        <p14:creationId xmlns:p14="http://schemas.microsoft.com/office/powerpoint/2010/main" val="403451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ECD4-73A6-9A03-7EC0-6EAF6622B1A3}"/>
              </a:ext>
            </a:extLst>
          </p:cNvPr>
          <p:cNvSpPr>
            <a:spLocks noGrp="1"/>
          </p:cNvSpPr>
          <p:nvPr>
            <p:ph type="title"/>
          </p:nvPr>
        </p:nvSpPr>
        <p:spPr/>
        <p:txBody>
          <a:bodyPr/>
          <a:lstStyle/>
          <a:p>
            <a:r>
              <a:rPr lang="en-US" dirty="0" err="1"/>
              <a:t>Tomochichi</a:t>
            </a:r>
            <a:endParaRPr lang="en-US" dirty="0"/>
          </a:p>
        </p:txBody>
      </p:sp>
      <p:sp>
        <p:nvSpPr>
          <p:cNvPr id="3" name="Content Placeholder 2">
            <a:extLst>
              <a:ext uri="{FF2B5EF4-FFF2-40B4-BE49-F238E27FC236}">
                <a16:creationId xmlns:a16="http://schemas.microsoft.com/office/drawing/2014/main" id="{0AB4744F-AB43-B0B0-2739-E6ED324AE55B}"/>
              </a:ext>
            </a:extLst>
          </p:cNvPr>
          <p:cNvSpPr>
            <a:spLocks noGrp="1"/>
          </p:cNvSpPr>
          <p:nvPr>
            <p:ph idx="1"/>
          </p:nvPr>
        </p:nvSpPr>
        <p:spPr/>
        <p:txBody>
          <a:bodyPr>
            <a:norm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-CHIEF AND ALLY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u="sng"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was the chief of a tribe called the Yamacraw Indians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dirty="0">
                <a:effectLst/>
                <a:latin typeface="Calibri" panose="020F0502020204030204" pitchFamily="34" charset="0"/>
                <a:ea typeface="Calibri" panose="020F0502020204030204" pitchFamily="34" charset="0"/>
                <a:cs typeface="Times New Roman" panose="02020603050405020304" pitchFamily="18" charset="0"/>
              </a:rPr>
              <a:t> created this tribe in 1728 with members of the Creek and Yamasee Indians.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Tomochichi’s</a:t>
            </a:r>
            <a:r>
              <a:rPr lang="en-US" sz="1800" dirty="0">
                <a:effectLst/>
                <a:latin typeface="Calibri" panose="020F0502020204030204" pitchFamily="34" charset="0"/>
                <a:ea typeface="Calibri" panose="020F0502020204030204" pitchFamily="34" charset="0"/>
                <a:cs typeface="Times New Roman" panose="02020603050405020304" pitchFamily="18" charset="0"/>
              </a:rPr>
              <a:t> group of around 200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believed that their best opportunities would come from an alliance with the English instead of the Spanish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b="1" u="sng"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allowed Oglethorpe to settle on “Yamacraw Bluff” (the future home of Savannah) in hopes that the English would serve as allies and trading partners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Oglethorpe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dirty="0">
                <a:effectLst/>
                <a:latin typeface="Calibri" panose="020F0502020204030204" pitchFamily="34" charset="0"/>
                <a:ea typeface="Calibri" panose="020F0502020204030204" pitchFamily="34" charset="0"/>
                <a:cs typeface="Times New Roman" panose="02020603050405020304" pitchFamily="18" charset="0"/>
              </a:rPr>
              <a:t> developed a strong and long lasting friendship.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Through the help of Mary Musgrove, who served as a translator, </a:t>
            </a:r>
            <a:r>
              <a:rPr lang="en-US" sz="1800" b="1" u="sng"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advised Oglethorpe on matters of Indian affairs and relations with the Spanish</a:t>
            </a:r>
            <a:r>
              <a:rPr lang="en-US" sz="1800" dirty="0">
                <a:effectLst/>
                <a:latin typeface="Calibri" panose="020F0502020204030204" pitchFamily="34" charset="0"/>
                <a:ea typeface="Calibri" panose="020F0502020204030204" pitchFamily="34" charset="0"/>
                <a:cs typeface="Times New Roman" panose="02020603050405020304" pitchFamily="18" charset="0"/>
              </a:rPr>
              <a:t>. He traveled with Oglethorpe to England and helped establish English speaking schools for Native Americans in Georgia. When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Tomochichi</a:t>
            </a:r>
            <a:r>
              <a:rPr lang="en-US" sz="1800" dirty="0">
                <a:effectLst/>
                <a:latin typeface="Calibri" panose="020F0502020204030204" pitchFamily="34" charset="0"/>
                <a:ea typeface="Calibri" panose="020F0502020204030204" pitchFamily="34" charset="0"/>
                <a:cs typeface="Times New Roman" panose="02020603050405020304" pitchFamily="18" charset="0"/>
              </a:rPr>
              <a:t> died in 1739, he was said to be in his 90’s. Based on his achievements and service to the colony he was buried in Savannah with full English military honors.</a:t>
            </a:r>
          </a:p>
          <a:p>
            <a:pPr marL="0" indent="0">
              <a:buNone/>
            </a:pPr>
            <a:endParaRPr lang="en-US" dirty="0"/>
          </a:p>
        </p:txBody>
      </p:sp>
    </p:spTree>
    <p:extLst>
      <p:ext uri="{BB962C8B-B14F-4D97-AF65-F5344CB8AC3E}">
        <p14:creationId xmlns:p14="http://schemas.microsoft.com/office/powerpoint/2010/main" val="191000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2FD5-2E7D-EF83-2860-0504A9A462CE}"/>
              </a:ext>
            </a:extLst>
          </p:cNvPr>
          <p:cNvSpPr>
            <a:spLocks noGrp="1"/>
          </p:cNvSpPr>
          <p:nvPr>
            <p:ph type="title"/>
          </p:nvPr>
        </p:nvSpPr>
        <p:spPr/>
        <p:txBody>
          <a:bodyPr/>
          <a:lstStyle/>
          <a:p>
            <a:r>
              <a:rPr lang="en-US" dirty="0"/>
              <a:t>Mary Musgrove</a:t>
            </a:r>
          </a:p>
        </p:txBody>
      </p:sp>
      <p:sp>
        <p:nvSpPr>
          <p:cNvPr id="3" name="Content Placeholder 2">
            <a:extLst>
              <a:ext uri="{FF2B5EF4-FFF2-40B4-BE49-F238E27FC236}">
                <a16:creationId xmlns:a16="http://schemas.microsoft.com/office/drawing/2014/main" id="{A902D62E-E97E-FE40-A6A4-DBF2B8F71182}"/>
              </a:ext>
            </a:extLst>
          </p:cNvPr>
          <p:cNvSpPr>
            <a:spLocks noGrp="1"/>
          </p:cNvSpPr>
          <p:nvPr>
            <p:ph idx="1"/>
          </p:nvPr>
        </p:nvSpPr>
        <p:spPr/>
        <p:txBody>
          <a:bodyPr>
            <a:normAutofit fontScale="85000" lnSpcReduction="20000"/>
          </a:bodyPr>
          <a:lstStyle/>
          <a:p>
            <a:pPr marL="1828800" marR="0" indent="45720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Mary Musgrove-TRANSLATOR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Mary Musgrove was born to a Creek Indian mother and English father. Due to this fact, Musgrove spoke both languages and understood the norms of both cultures.</a:t>
            </a:r>
            <a:r>
              <a:rPr lang="en-US" sz="2800" dirty="0">
                <a:effectLst/>
                <a:latin typeface="Calibri" panose="020F0502020204030204" pitchFamily="34" charset="0"/>
                <a:ea typeface="Calibri" panose="020F0502020204030204" pitchFamily="34" charset="0"/>
                <a:cs typeface="Times New Roman" panose="02020603050405020304" pitchFamily="18" charset="0"/>
              </a:rPr>
              <a:t> In 1717, Mary married fur trader John Musgrove, and they set up a trading post near the Savannah River.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Mary’s fluency in both Creek and English served her well in her role as a trader and business woman. </a:t>
            </a:r>
            <a:r>
              <a:rPr lang="en-US" sz="2800" dirty="0">
                <a:effectLst/>
                <a:latin typeface="Calibri" panose="020F0502020204030204" pitchFamily="34" charset="0"/>
                <a:ea typeface="Calibri" panose="020F0502020204030204" pitchFamily="34" charset="0"/>
                <a:cs typeface="Times New Roman" panose="02020603050405020304" pitchFamily="18" charset="0"/>
              </a:rPr>
              <a:t>Musgrove became involved in the affairs of the colony of Georgia after her husband accompanied Oglethorpe on a trip to England. After this voyage, the trustees gave John land near Yamacraw Bluff. The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Musgroves</a:t>
            </a:r>
            <a:r>
              <a:rPr lang="en-US" sz="2800" dirty="0">
                <a:effectLst/>
                <a:latin typeface="Calibri" panose="020F0502020204030204" pitchFamily="34" charset="0"/>
                <a:ea typeface="Calibri" panose="020F0502020204030204" pitchFamily="34" charset="0"/>
                <a:cs typeface="Times New Roman" panose="02020603050405020304" pitchFamily="18" charset="0"/>
              </a:rPr>
              <a:t> moved their trading post to this area and Mary continued to manage the successful business after John died in 1735. In addition to her business, Musgrove served as Oglethorpe’s personal interpreter from 1733-1743. She went on to become important in Georgia’s colonial society. </a:t>
            </a:r>
          </a:p>
          <a:p>
            <a:endParaRPr lang="en-US" dirty="0"/>
          </a:p>
        </p:txBody>
      </p:sp>
    </p:spTree>
    <p:extLst>
      <p:ext uri="{BB962C8B-B14F-4D97-AF65-F5344CB8AC3E}">
        <p14:creationId xmlns:p14="http://schemas.microsoft.com/office/powerpoint/2010/main" val="173432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F4982-3C71-D9AC-BE1C-5D577A68FC66}"/>
              </a:ext>
            </a:extLst>
          </p:cNvPr>
          <p:cNvSpPr>
            <a:spLocks noGrp="1"/>
          </p:cNvSpPr>
          <p:nvPr>
            <p:ph type="title"/>
          </p:nvPr>
        </p:nvSpPr>
        <p:spPr/>
        <p:txBody>
          <a:bodyPr/>
          <a:lstStyle/>
          <a:p>
            <a:r>
              <a:rPr lang="en-US" b="1" dirty="0"/>
              <a:t>Yamacraw Bluff-Savannah</a:t>
            </a:r>
          </a:p>
        </p:txBody>
      </p:sp>
      <p:sp>
        <p:nvSpPr>
          <p:cNvPr id="3" name="Content Placeholder 2">
            <a:extLst>
              <a:ext uri="{FF2B5EF4-FFF2-40B4-BE49-F238E27FC236}">
                <a16:creationId xmlns:a16="http://schemas.microsoft.com/office/drawing/2014/main" id="{4A350088-E0C3-730D-3FA1-40FFA1FB5157}"/>
              </a:ext>
            </a:extLst>
          </p:cNvPr>
          <p:cNvSpPr>
            <a:spLocks noGrp="1"/>
          </p:cNvSpPr>
          <p:nvPr>
            <p:ph idx="1"/>
          </p:nvPr>
        </p:nvSpPr>
        <p:spPr/>
        <p:txBody>
          <a:bodyPr/>
          <a:lstStyle/>
          <a:p>
            <a:pPr marL="2286000" marR="0">
              <a:lnSpc>
                <a:spcPct val="107000"/>
              </a:lnSpc>
              <a:spcBef>
                <a:spcPts val="0"/>
              </a:spcBef>
              <a:spcAft>
                <a:spcPts val="800"/>
              </a:spcAft>
              <a:tabLst>
                <a:tab pos="4114800" algn="ctr"/>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Savannah	                Savannah’s Squares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city of Savannah is Georgia’s first city and former capital. Savannah was founded 16 miles inland from the Atlantic Ocean on what was called Yamacraw Bluff. The city is unique due to the fact that it is one of North America’s first “planned towns,” though no one is quite sure who influenced its plan. A popular story is that it was inspired by architect Robert Castell, Oglethorpe’s friend who died in debtor’s prison. Savannah was Georgia’s capital until 1786 and has played an important social, economic, and political role in the state’s history from its creation in 1733.</a:t>
            </a:r>
          </a:p>
          <a:p>
            <a:pPr marL="0" marR="0" indent="457200">
              <a:lnSpc>
                <a:spcPct val="107000"/>
              </a:lnSpc>
              <a:spcBef>
                <a:spcPts val="0"/>
              </a:spcBef>
              <a:spcAft>
                <a:spcPts val="800"/>
              </a:spcAft>
            </a:pPr>
            <a:endParaRPr lang="en-US" sz="1800" dirty="0">
              <a:latin typeface="Calibri" panose="020F0502020204030204" pitchFamily="34" charset="0"/>
              <a:cs typeface="Times New Roman" panose="02020603050405020304" pitchFamily="18" charset="0"/>
            </a:endParaRPr>
          </a:p>
          <a:p>
            <a:pPr marL="0" marR="0" indent="45720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You may also look up Savannah in NewGeorgiaEncyclopedia.com  for more information</a:t>
            </a:r>
            <a:endParaRPr lang="en-US" dirty="0"/>
          </a:p>
        </p:txBody>
      </p:sp>
    </p:spTree>
    <p:extLst>
      <p:ext uri="{BB962C8B-B14F-4D97-AF65-F5344CB8AC3E}">
        <p14:creationId xmlns:p14="http://schemas.microsoft.com/office/powerpoint/2010/main" val="2939948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871</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3 Important People Colonization of Georgia 5’w Assignment</vt:lpstr>
      <vt:lpstr>Assignment</vt:lpstr>
      <vt:lpstr>James Oglethorpe </vt:lpstr>
      <vt:lpstr>Tomochichi</vt:lpstr>
      <vt:lpstr>Mary Musgrove</vt:lpstr>
      <vt:lpstr>Yamacraw Bluff-Savannah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Important People Colonization of Georgia</dc:title>
  <dc:creator>Ronald Bull (Henderson Middle)</dc:creator>
  <cp:lastModifiedBy>Ronald Bull (Henderson Middle)</cp:lastModifiedBy>
  <cp:revision>5</cp:revision>
  <dcterms:created xsi:type="dcterms:W3CDTF">2022-09-26T11:54:08Z</dcterms:created>
  <dcterms:modified xsi:type="dcterms:W3CDTF">2022-09-26T12:18:11Z</dcterms:modified>
</cp:coreProperties>
</file>